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2B7A0-B566-3C61-1685-65FC85330A6B}" v="1" dt="2020-03-31T11:28:31.824"/>
    <p1510:client id="{B956D188-890A-0930-B0CE-741258FCF937}" v="29" dt="2020-03-31T11:27:01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.Wiles" userId="S::g.wiles@dunottarschool.com::0244ffe9-67e2-4508-9c49-6295640daa33" providerId="AD" clId="Web-{A962B7A0-B566-3C61-1685-65FC85330A6B}"/>
    <pc:docChg chg="modSld">
      <pc:chgData name="G.Wiles" userId="S::g.wiles@dunottarschool.com::0244ffe9-67e2-4508-9c49-6295640daa33" providerId="AD" clId="Web-{A962B7A0-B566-3C61-1685-65FC85330A6B}" dt="2020-03-31T11:28:31.824" v="0"/>
      <pc:docMkLst>
        <pc:docMk/>
      </pc:docMkLst>
      <pc:sldChg chg="delSp">
        <pc:chgData name="G.Wiles" userId="S::g.wiles@dunottarschool.com::0244ffe9-67e2-4508-9c49-6295640daa33" providerId="AD" clId="Web-{A962B7A0-B566-3C61-1685-65FC85330A6B}" dt="2020-03-31T11:28:31.824" v="0"/>
        <pc:sldMkLst>
          <pc:docMk/>
          <pc:sldMk cId="1687550515" sldId="256"/>
        </pc:sldMkLst>
        <pc:spChg chg="del">
          <ac:chgData name="G.Wiles" userId="S::g.wiles@dunottarschool.com::0244ffe9-67e2-4508-9c49-6295640daa33" providerId="AD" clId="Web-{A962B7A0-B566-3C61-1685-65FC85330A6B}" dt="2020-03-31T11:28:31.824" v="0"/>
          <ac:spMkLst>
            <pc:docMk/>
            <pc:sldMk cId="1687550515" sldId="256"/>
            <ac:spMk id="3" creationId="{1549BC26-C92E-F140-9371-11AB7BE2E8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86D2-01DC-1E42-BB87-BEBE61D2B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6BBDB-80F7-A042-9964-BDC678F31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54F1C-C55B-5543-9372-7C82BD59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0D6D9-6CA8-B240-9E8D-23379B64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E19F4-A4D0-1A4B-9BAC-30764585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F2F8-CBDC-6343-95FA-D8F78339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A622C-C025-174D-B8B7-DC1E18DA0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8E4D7-BF8E-1B4B-8653-2E0E556D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E9298-1D70-C04E-8831-3F0D8177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E1011-43FC-6848-B667-AC11BEF4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4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DDB4A-E23D-B248-8466-2CD6882DE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3C804-97E8-B64D-9E11-5A71C1423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3B93C-C855-8F48-A2D4-E200EFA1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0725-DD74-034A-87C0-D73D6754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0942E-B28B-A940-A548-F273A97D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3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8A10-D223-5748-AF10-CC1AAEB1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DD9A-DD4B-0448-BC5C-B27DD1B30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EF3D-4A8A-714D-9B48-CE7C1B9A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D6658-28C0-8849-BF65-4BCCD6CD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239E8-B22B-C545-989A-22287A2D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82B8-3667-6345-9476-E0D1B51A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B0440-E0F1-C84B-B031-139FE2D76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83E7-413B-C94D-9136-1DC8E131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1D8DA-B880-B54C-8F18-7DA3EF90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14E45-2172-D349-9633-B77A401E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9938-C2ED-9942-8DA7-8C548778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2F55-3130-9B43-BE31-DB376E1B8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0CB53-D52B-C148-9091-D7E9BE7CD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31B12-D549-F04A-9DEB-5FB40C4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AB461-4011-A24F-8420-6E77AA17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DB45F-D660-EC49-AEC7-9B8126FE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1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D8F8-5FF5-EC48-80E7-91E4FB05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90178-4B6C-514E-A88B-03B81B9C0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C7E9F-FF7E-9544-8C2F-62171AEEA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C00A7-3002-A945-B7E2-815748AB4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4CA3E-237C-244E-84F4-767A96F8F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11E96-5620-3B4B-B84F-2B547473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3A832-2212-2C40-81E2-057E37EB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CDD14-6DA5-5849-9199-097D5790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7638-DE42-4F4B-B323-F261B851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82424-50BC-9543-8054-8127EC4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78F4F-8490-9A42-9922-B6F33823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27949-E1AB-0F4F-9275-5AB1607D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1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294AA-4C97-DC46-9C8D-28A50853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74E2F-377F-654F-94EC-45CEDE87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42C35-735D-3F4A-9F7F-E3C81309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005C-C661-844E-BAA8-2BAEB83F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5767-42E6-4F45-BE9C-041D95BFD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D42F6-CF92-7142-831E-4139D2BE1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F15A-BA32-1A4F-A817-9559D23E1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71BBC-CE0B-2149-9568-9FB7CACD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D8799-CC33-A942-AC7D-BE25A8F5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FB4A-4C4E-8C47-8E9D-6389BBB2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9BE99-3B23-1448-9588-BE3667D8F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211C7-E4CB-D44D-9221-16C79DEF0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D0EB6-8495-0F44-8DE8-87CCBE24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31EC1-0449-914B-8A54-046B834E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14982-E09B-4048-817B-77927AF2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B7B99-DD9D-6843-8A8D-FF911DFC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BDB9A-BE24-4641-BBD6-F2AB0934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FA9B0-51FA-E04C-ACD2-AD5C4A3D4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488B-2A27-BB40-874E-94E5C6ECC1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9648F-B34C-9E4E-9B7F-7A2FF8276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9CFE4-4308-A342-AF20-C5BDCA125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9561A-2F26-034A-AF59-65851E23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9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.french@dunottarschool.com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.french@Dunottarschool.com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FB5-DB82-C049-A54A-9221B1B2A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671011"/>
            <a:ext cx="5257803" cy="2427120"/>
          </a:xfrm>
        </p:spPr>
        <p:txBody>
          <a:bodyPr anchor="t">
            <a:normAutofit/>
          </a:bodyPr>
          <a:lstStyle/>
          <a:p>
            <a:pPr algn="l"/>
            <a:r>
              <a:rPr lang="en-GB" sz="5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Great Dunottar Bake Off</a:t>
            </a:r>
            <a:endParaRPr lang="en-US" sz="5600"/>
          </a:p>
        </p:txBody>
      </p:sp>
      <p:cxnSp>
        <p:nvCxnSpPr>
          <p:cNvPr id="27" name="Straight Arrow Connector 17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3FD34268-4334-0044-B784-783FE878B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r="22487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755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30B4-69BE-E446-B400-19D7A16F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Rules </a:t>
            </a:r>
            <a:endParaRPr lang="en-US" dirty="0"/>
          </a:p>
        </p:txBody>
      </p: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2;p14">
            <a:extLst>
              <a:ext uri="{FF2B5EF4-FFF2-40B4-BE49-F238E27FC236}">
                <a16:creationId xmlns:a16="http://schemas.microsoft.com/office/drawing/2014/main" id="{AB1FDC58-B92F-B442-A0C1-0BF58399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  <a:prstGeom prst="roundRect">
            <a:avLst>
              <a:gd name="adj" fmla="val 881"/>
            </a:avLst>
          </a:prstGeom>
        </p:spPr>
        <p:txBody>
          <a:bodyPr spcFirstLastPara="1" lIns="91425" tIns="45700" rIns="91425" bIns="45700" anchorCtr="0">
            <a:normAutofit fontScale="92500" lnSpcReduction="10000"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oppins"/>
              <a:buChar char="-"/>
            </a:pPr>
            <a:r>
              <a:rPr lang="en-GB" sz="14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The Bake Off is open to all students and all staff.</a:t>
            </a:r>
            <a:endParaRPr lang="en-GB" sz="14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oppins"/>
              <a:buChar char="-"/>
            </a:pPr>
            <a:r>
              <a:rPr lang="en-GB" sz="14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You do not have to take part every week; join in when you can.</a:t>
            </a:r>
            <a:endParaRPr lang="en-GB" sz="14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oppins"/>
              <a:buChar char="-"/>
            </a:pPr>
            <a:r>
              <a:rPr lang="en-GB" sz="14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Senior school students and staff must work independently. 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oppins"/>
              <a:buChar char="-"/>
            </a:pPr>
            <a:r>
              <a:rPr lang="en-GB" sz="14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Junior school and middle school students may ask for help, </a:t>
            </a:r>
            <a:r>
              <a:rPr lang="en-GB" sz="1400" dirty="0">
                <a:latin typeface="Poppins"/>
                <a:ea typeface="Poppins"/>
                <a:cs typeface="Poppins"/>
                <a:sym typeface="Poppins"/>
              </a:rPr>
              <a:t>for example when using the oven, and are allowed an extra 30 minutes per challenge.</a:t>
            </a:r>
            <a:endParaRPr lang="en-GB" sz="14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oppins"/>
              <a:buChar char="-"/>
            </a:pPr>
            <a:r>
              <a:rPr lang="en-GB" sz="14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Students must have some form of supervision – please </a:t>
            </a:r>
            <a:r>
              <a:rPr lang="en-GB" sz="14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DO NOT </a:t>
            </a:r>
            <a:r>
              <a:rPr lang="en-GB" sz="14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cook alone in the house.</a:t>
            </a:r>
            <a:endParaRPr lang="en-GB" sz="14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oppins"/>
              <a:buChar char="-"/>
            </a:pPr>
            <a:r>
              <a:rPr lang="en-GB" sz="14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For each challenge, judges will award points for the top five entries. Every entry will also receive one point.</a:t>
            </a:r>
            <a:endParaRPr lang="en-GB" sz="14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oppins"/>
              <a:buChar char="-"/>
            </a:pPr>
            <a:r>
              <a:rPr lang="en-GB" sz="14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The competition will run during the school holiday.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oppins"/>
              <a:buChar char="-"/>
            </a:pPr>
            <a:r>
              <a:rPr lang="en-GB" sz="1400" dirty="0"/>
              <a:t>Photos of your bakes must be emailed to Mrs. French by midnight on the deadline day. (</a:t>
            </a:r>
            <a:r>
              <a:rPr lang="en-GB" sz="1400"/>
              <a:t>See schedule below)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oppins"/>
              <a:buChar char="-"/>
            </a:pPr>
            <a:r>
              <a:rPr lang="en-GB" sz="14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There will be prizes for the overall winners.</a:t>
            </a:r>
            <a:endParaRPr lang="en-GB" sz="1400" dirty="0"/>
          </a:p>
        </p:txBody>
      </p:sp>
      <p:pic>
        <p:nvPicPr>
          <p:cNvPr id="3" name="Google Shape;95;p14">
            <a:extLst>
              <a:ext uri="{FF2B5EF4-FFF2-40B4-BE49-F238E27FC236}">
                <a16:creationId xmlns:a16="http://schemas.microsoft.com/office/drawing/2014/main" id="{4CA0E670-1519-C043-8E14-3D35D8F23807}"/>
              </a:ext>
            </a:extLst>
          </p:cNvPr>
          <p:cNvPicPr preferRelativeResize="0"/>
          <p:nvPr/>
        </p:nvPicPr>
        <p:blipFill rotWithShape="1">
          <a:blip r:embed="rId2"/>
          <a:srcRect l="19610" r="19403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6125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7012-E969-354B-9327-63F6C3C9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Bake Off Entries and Administration</a:t>
            </a:r>
            <a:endParaRPr lang="en-US" sz="4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1;p15">
            <a:extLst>
              <a:ext uri="{FF2B5EF4-FFF2-40B4-BE49-F238E27FC236}">
                <a16:creationId xmlns:a16="http://schemas.microsoft.com/office/drawing/2014/main" id="{CA081CF7-9932-D649-A28B-6D0CF556C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  <a:prstGeom prst="roundRect">
            <a:avLst>
              <a:gd name="adj" fmla="val 881"/>
            </a:avLst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342900" marR="0" lvl="0" indent="-228600"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 panose="020B0604020202020204" pitchFamily="34" charset="0"/>
              <a:buChar char="•"/>
            </a:pPr>
            <a:endParaRPr lang="en-US" sz="1800" dirty="0">
              <a:sym typeface="Poppins"/>
            </a:endParaRPr>
          </a:p>
          <a:p>
            <a:pPr marL="342900" marR="0" lvl="0" indent="-228600"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ym typeface="Poppins"/>
              </a:rPr>
              <a:t>To sign up please email Mrs French </a:t>
            </a:r>
            <a:r>
              <a:rPr lang="en-US" sz="1800" dirty="0">
                <a:sym typeface="Poppins"/>
                <a:hlinkClick r:id="rId2"/>
              </a:rPr>
              <a:t>a.french@dunottarschool.com</a:t>
            </a:r>
            <a:r>
              <a:rPr lang="en-GB" sz="1800" dirty="0">
                <a:sym typeface="Poppins"/>
              </a:rPr>
              <a:t>.</a:t>
            </a:r>
          </a:p>
          <a:p>
            <a:pPr marL="342900" marR="0" lvl="0" indent="-228600"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1800" dirty="0">
                <a:sym typeface="Poppins"/>
              </a:rPr>
              <a:t>Please include the name of all the people who are going to participate and if you are a student please include your year group. </a:t>
            </a:r>
            <a:endParaRPr lang="en-US" sz="1800" dirty="0"/>
          </a:p>
          <a:p>
            <a:pPr marL="342900" marR="0" lvl="0" indent="-228600"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ym typeface="Poppins"/>
              </a:rPr>
              <a:t>I will share images of the winning entries with you all so that you can see the competition! </a:t>
            </a:r>
          </a:p>
        </p:txBody>
      </p:sp>
      <p:pic>
        <p:nvPicPr>
          <p:cNvPr id="4" name="Google Shape;102;p15" descr="Image result for cake">
            <a:extLst>
              <a:ext uri="{FF2B5EF4-FFF2-40B4-BE49-F238E27FC236}">
                <a16:creationId xmlns:a16="http://schemas.microsoft.com/office/drawing/2014/main" id="{DC8FDB23-8EDC-D94C-B585-DBEFE95E1AC4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 rotWithShape="1">
          <a:blip r:embed="rId3"/>
          <a:srcRect l="4251" r="12164" b="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0716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0FB5-D409-E84E-AC0D-9F70B066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Judging Criteria</a:t>
            </a:r>
            <a:endParaRPr 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Google Shape;108;p16">
            <a:extLst>
              <a:ext uri="{FF2B5EF4-FFF2-40B4-BE49-F238E27FC236}">
                <a16:creationId xmlns:a16="http://schemas.microsoft.com/office/drawing/2014/main" id="{9E3BEBF7-03DA-5C4F-B1CC-DC5C2FD77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03375"/>
          </a:xfrm>
          <a:prstGeom prst="roundRect">
            <a:avLst>
              <a:gd name="adj" fmla="val 881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Without being able to taste the dishes, judging will be based on; the range of skills demonstrated, creativity and the presentation of the final dish.</a:t>
            </a:r>
            <a:endParaRPr dirty="0"/>
          </a:p>
        </p:txBody>
      </p:sp>
      <p:sp>
        <p:nvSpPr>
          <p:cNvPr id="3" name="Google Shape;109;p16">
            <a:extLst>
              <a:ext uri="{FF2B5EF4-FFF2-40B4-BE49-F238E27FC236}">
                <a16:creationId xmlns:a16="http://schemas.microsoft.com/office/drawing/2014/main" id="{2AB09270-B40C-F24E-A435-35CB6E89F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52028"/>
          </a:xfrm>
          <a:prstGeom prst="roundRect">
            <a:avLst>
              <a:gd name="adj" fmla="val 881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Top Tips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Take some photos whilst you are making your dish. This can be added to your entry and used as evidence of the skills you have used. However, remember I will be sharing some of these images, so be mindful of what is in the background.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900" dirty="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Choose a dish that you will be able to complete in the time given, but that allows you to demonstrate as many skills as possible.</a:t>
            </a:r>
            <a:endParaRPr dirty="0"/>
          </a:p>
        </p:txBody>
      </p:sp>
      <p:pic>
        <p:nvPicPr>
          <p:cNvPr id="4" name="Google Shape;110;p16" descr="Image result for woodfired pizza">
            <a:extLst>
              <a:ext uri="{FF2B5EF4-FFF2-40B4-BE49-F238E27FC236}">
                <a16:creationId xmlns:a16="http://schemas.microsoft.com/office/drawing/2014/main" id="{593E090B-8E6D-9342-A332-E58104004A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29000"/>
            <a:ext cx="5181600" cy="3248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29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E5FA-71BA-9E47-8729-088CC122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Prizes</a:t>
            </a:r>
            <a:endParaRPr lang="en-US" sz="4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16;p17">
            <a:extLst>
              <a:ext uri="{FF2B5EF4-FFF2-40B4-BE49-F238E27FC236}">
                <a16:creationId xmlns:a16="http://schemas.microsoft.com/office/drawing/2014/main" id="{0A494DE3-35E8-B341-A4D7-CA03703F0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  <a:prstGeom prst="roundRect">
            <a:avLst>
              <a:gd name="adj" fmla="val 881"/>
            </a:avLst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sym typeface="Poppins"/>
              </a:rPr>
              <a:t>Small prizes will be awarded for the winners of the following categories:</a:t>
            </a:r>
            <a:endParaRPr lang="en-US" sz="1800"/>
          </a:p>
          <a:p>
            <a:pPr marL="0" marR="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>
              <a:sym typeface="Poppins"/>
            </a:endParaRPr>
          </a:p>
          <a:p>
            <a:pPr marL="342900" marR="0" lvl="0" indent="-228600">
              <a:spcBef>
                <a:spcPts val="0"/>
              </a:spcBef>
              <a:spcAft>
                <a:spcPts val="600"/>
              </a:spcAft>
              <a:buClr>
                <a:srgbClr val="3F3F3F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>
                <a:sym typeface="Poppins"/>
              </a:rPr>
              <a:t>Total points awarded</a:t>
            </a:r>
            <a:endParaRPr lang="en-US" sz="1800"/>
          </a:p>
          <a:p>
            <a:pPr marL="342900" marR="0" lvl="0" indent="-228600">
              <a:spcBef>
                <a:spcPts val="0"/>
              </a:spcBef>
              <a:spcAft>
                <a:spcPts val="600"/>
              </a:spcAft>
              <a:buClr>
                <a:srgbClr val="3F3F3F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>
                <a:sym typeface="Poppins"/>
              </a:rPr>
              <a:t>Most creative dish</a:t>
            </a:r>
            <a:endParaRPr lang="en-US" sz="1800"/>
          </a:p>
          <a:p>
            <a:pPr marL="342900" marR="0" lvl="0" indent="-228600">
              <a:spcBef>
                <a:spcPts val="0"/>
              </a:spcBef>
              <a:spcAft>
                <a:spcPts val="600"/>
              </a:spcAft>
              <a:buClr>
                <a:srgbClr val="3F3F3F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>
                <a:sym typeface="Poppins"/>
              </a:rPr>
              <a:t>Best final challenge dish</a:t>
            </a:r>
            <a:endParaRPr lang="en-US" sz="1800"/>
          </a:p>
        </p:txBody>
      </p:sp>
      <p:pic>
        <p:nvPicPr>
          <p:cNvPr id="4" name="Google Shape;117;p17" descr="Image result for afternoon tea">
            <a:extLst>
              <a:ext uri="{FF2B5EF4-FFF2-40B4-BE49-F238E27FC236}">
                <a16:creationId xmlns:a16="http://schemas.microsoft.com/office/drawing/2014/main" id="{C55A6320-4E76-7046-ADD1-38DC4B9B0280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 rotWithShape="1">
          <a:blip r:embed="rId2"/>
          <a:srcRect l="19277" r="19275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97114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A73F-7107-1747-BD9D-A27301D6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Any questions?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ABFE8-5918-6341-840A-D7E8A1A4B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If you have any questions please email Mrs French. (A</a:t>
            </a:r>
            <a:r>
              <a:rPr lang="en-GB" dirty="0">
                <a:hlinkClick r:id="rId2"/>
              </a:rPr>
              <a:t>.french@Dunottarschool.com</a:t>
            </a:r>
            <a:r>
              <a:rPr lang="en-GB" dirty="0"/>
              <a:t>)</a:t>
            </a:r>
          </a:p>
          <a:p>
            <a:endParaRPr lang="en-GB" sz="4000" dirty="0"/>
          </a:p>
          <a:p>
            <a:r>
              <a:rPr lang="en-GB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luck!</a:t>
            </a:r>
            <a:endParaRPr lang="en-US" sz="4000" dirty="0"/>
          </a:p>
        </p:txBody>
      </p:sp>
      <p:pic>
        <p:nvPicPr>
          <p:cNvPr id="6" name="Google Shape;124;p18" descr="Image result for pie">
            <a:extLst>
              <a:ext uri="{FF2B5EF4-FFF2-40B4-BE49-F238E27FC236}">
                <a16:creationId xmlns:a16="http://schemas.microsoft.com/office/drawing/2014/main" id="{6EF2D112-C9FF-8448-88E7-D2E2627AE0BA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 rotWithShape="1">
          <a:blip r:embed="rId3">
            <a:alphaModFix/>
          </a:blip>
          <a:srcRect t="10520" b="10520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25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130;p19">
            <a:extLst>
              <a:ext uri="{FF2B5EF4-FFF2-40B4-BE49-F238E27FC236}">
                <a16:creationId xmlns:a16="http://schemas.microsoft.com/office/drawing/2014/main" id="{12357E8E-4791-FC45-996C-3DF552BB6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384247"/>
              </p:ext>
            </p:extLst>
          </p:nvPr>
        </p:nvGraphicFramePr>
        <p:xfrm>
          <a:off x="199077" y="177420"/>
          <a:ext cx="11851900" cy="64553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44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Challenge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Criteria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Deadline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Time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Pizza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Make a pizza using your own choice of home-made base e.g. bread dough, scone based, flatbread, home-made pastry etc.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5/4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1h30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Biscuits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Make a batch of twelve decorated biscuits which fit the theme ‘Spring’.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12/4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1h30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Pastry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Make a sweet or savoury pie. You can use any type of pastry, but you must make it yourself!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/>
                        <a:t>13/4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2hrs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Cake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Make a decorated cake that would appeal to an elderly person. Can you think of anyone that you could give the cake to?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19/4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2hrs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Bread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/>
                        <a:t>Make a batch of 4-6 shaped bread rolls.  They must either use yeast, or bicarbonate of soda as a raising agent.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/>
                        <a:t>26/4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2hrs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1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6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Leftovers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Make any dish of your choice which you think makes good use of leftovers and store cupboard ingredients. This doesn’t need to be a baked dish.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3/5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1h30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Celebration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Make a dessert for a birthday party. It should feed at least six people.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/>
                        <a:t>10/5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2hrs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1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8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Final: </a:t>
                      </a:r>
                      <a:r>
                        <a:rPr lang="en-GB" sz="2000"/>
                        <a:t>A</a:t>
                      </a:r>
                      <a:r>
                        <a:rPr lang="en-GB" sz="2000" u="none" strike="noStrike" cap="none"/>
                        <a:t>fternoon </a:t>
                      </a:r>
                      <a:r>
                        <a:rPr lang="en-GB" sz="2000"/>
                        <a:t>T</a:t>
                      </a:r>
                      <a:r>
                        <a:rPr lang="en-GB" sz="2000" u="none" strike="noStrike" cap="none"/>
                        <a:t>ea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Make two dishes that could be served at an afternoon tea. They must be different e.g. one cake, one pastry.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24/5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/>
                        <a:t>3hrs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90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Great Dunottar Bake Off</vt:lpstr>
      <vt:lpstr>The Rules </vt:lpstr>
      <vt:lpstr>Bake Off Entries and Administration</vt:lpstr>
      <vt:lpstr>Judging Criteria</vt:lpstr>
      <vt:lpstr>Prizes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Dunottar Bake Off</dc:title>
  <dc:creator>A.French</dc:creator>
  <cp:lastModifiedBy>Anna Tarrant</cp:lastModifiedBy>
  <cp:revision>31</cp:revision>
  <dcterms:created xsi:type="dcterms:W3CDTF">2020-03-27T15:19:30Z</dcterms:created>
  <dcterms:modified xsi:type="dcterms:W3CDTF">2020-03-31T11:28:32Z</dcterms:modified>
</cp:coreProperties>
</file>